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6" r:id="rId2"/>
    <p:sldMasterId id="2147483699" r:id="rId3"/>
  </p:sldMasterIdLst>
  <p:notesMasterIdLst>
    <p:notesMasterId r:id="rId14"/>
  </p:notesMasterIdLst>
  <p:sldIdLst>
    <p:sldId id="335" r:id="rId4"/>
    <p:sldId id="369" r:id="rId5"/>
    <p:sldId id="368" r:id="rId6"/>
    <p:sldId id="388" r:id="rId7"/>
    <p:sldId id="389" r:id="rId8"/>
    <p:sldId id="375" r:id="rId9"/>
    <p:sldId id="377" r:id="rId10"/>
    <p:sldId id="390" r:id="rId11"/>
    <p:sldId id="357" r:id="rId12"/>
    <p:sldId id="373" r:id="rId13"/>
  </p:sldIdLst>
  <p:sldSz cx="12192000" cy="6858000"/>
  <p:notesSz cx="6808788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na Igumnova" initials="MI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4F3F"/>
    <a:srgbClr val="E36215"/>
    <a:srgbClr val="332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48"/>
    <p:restoredTop sz="95897"/>
  </p:normalViewPr>
  <p:slideViewPr>
    <p:cSldViewPr snapToGrid="0" snapToObjects="1" showGuides="1">
      <p:cViewPr>
        <p:scale>
          <a:sx n="69" d="100"/>
          <a:sy n="69" d="100"/>
        </p:scale>
        <p:origin x="-1956" y="-102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C08F-03AA-7E44-A2A9-4BCFE3506901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4238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84835"/>
            <a:ext cx="54470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0475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43662"/>
            <a:ext cx="2950475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F8846F-5C31-774D-B571-CD7FC917C7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131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Оставляем картинки, текст набиваем в презентации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07536-3B12-421C-82D3-118C5DE8D328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3266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Можно делать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07536-3B12-421C-82D3-118C5DE8D328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165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12C33B0-5CF7-6243-AFF0-A862F51813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2D29C569-1C94-BE4C-A3DA-CD03646B85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690994A-4166-F04C-939C-089CB6750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01AFBC8-1C11-4946-8FB4-AABECCDB0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6FE6667-7412-124D-B7D0-4D68861E5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052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8D0462-B75F-904C-9C6D-5A5246975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6C95A5D-4D34-784F-BE95-DD92D91B20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336132F-8D9F-034B-9928-CA5903D68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A7FE58A-0FF2-C24C-9A22-7E6AB7D32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5858118-F0EC-1040-8767-0709C1B2B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277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D04BFE30-8B9F-8E45-A1CF-336573EB95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6C83C6C-6413-E145-BA04-8EF3C8CCC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B38DD87-D5E8-314F-9C70-4EA65AC1C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09A8DB2-62DB-8E4C-AD15-6E0D6282C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5331293-CDD6-A346-96DF-5BE833279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451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06046" y="365125"/>
            <a:ext cx="7457299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C83D2B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606046" y="2098757"/>
            <a:ext cx="10515600" cy="374390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542B617F-7D20-1744-A510-4B91E240BF0B}"/>
              </a:ext>
            </a:extLst>
          </p:cNvPr>
          <p:cNvCxnSpPr>
            <a:cxnSpLocks/>
          </p:cNvCxnSpPr>
          <p:nvPr userDrawn="1"/>
        </p:nvCxnSpPr>
        <p:spPr>
          <a:xfrm>
            <a:off x="1431906" y="1472179"/>
            <a:ext cx="9932780" cy="0"/>
          </a:xfrm>
          <a:prstGeom prst="line">
            <a:avLst/>
          </a:prstGeom>
          <a:ln>
            <a:solidFill>
              <a:srgbClr val="CE4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DE747C05-EF0A-304B-865F-B421584B3877}"/>
              </a:ext>
            </a:extLst>
          </p:cNvPr>
          <p:cNvCxnSpPr>
            <a:cxnSpLocks/>
          </p:cNvCxnSpPr>
          <p:nvPr userDrawn="1"/>
        </p:nvCxnSpPr>
        <p:spPr>
          <a:xfrm>
            <a:off x="705532" y="1472179"/>
            <a:ext cx="3011445" cy="0"/>
          </a:xfrm>
          <a:prstGeom prst="line">
            <a:avLst/>
          </a:prstGeom>
          <a:ln w="63500">
            <a:solidFill>
              <a:srgbClr val="CE4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7454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985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184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17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133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811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055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06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1B253A5-C043-6149-80FD-5111F3785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10B4FA5-FD09-2244-A9E6-A1D1EEE03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53036FC-F43A-5D41-8827-EA970AAC9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E13AD23-9EFF-7741-8E2E-579267DD4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4FD0070-E79B-194B-8211-32AD4FA31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5990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0025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137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5528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879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06046" y="365125"/>
            <a:ext cx="7457299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C83D2B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606046" y="2098757"/>
            <a:ext cx="10515600" cy="374390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542B617F-7D20-1744-A510-4B91E240BF0B}"/>
              </a:ext>
            </a:extLst>
          </p:cNvPr>
          <p:cNvCxnSpPr>
            <a:cxnSpLocks/>
          </p:cNvCxnSpPr>
          <p:nvPr userDrawn="1"/>
        </p:nvCxnSpPr>
        <p:spPr>
          <a:xfrm>
            <a:off x="1431906" y="1472179"/>
            <a:ext cx="9932780" cy="0"/>
          </a:xfrm>
          <a:prstGeom prst="line">
            <a:avLst/>
          </a:prstGeom>
          <a:ln>
            <a:solidFill>
              <a:srgbClr val="CE4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DE747C05-EF0A-304B-865F-B421584B3877}"/>
              </a:ext>
            </a:extLst>
          </p:cNvPr>
          <p:cNvCxnSpPr>
            <a:cxnSpLocks/>
          </p:cNvCxnSpPr>
          <p:nvPr userDrawn="1"/>
        </p:nvCxnSpPr>
        <p:spPr>
          <a:xfrm>
            <a:off x="705532" y="1472179"/>
            <a:ext cx="3011445" cy="0"/>
          </a:xfrm>
          <a:prstGeom prst="line">
            <a:avLst/>
          </a:prstGeom>
          <a:ln w="63500">
            <a:solidFill>
              <a:srgbClr val="CE4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81544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2C33B0-5CF7-6243-AFF0-A862F51813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D29C569-1C94-BE4C-A3DA-CD03646B85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690994A-4166-F04C-939C-089CB6750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01AFBC8-1C11-4946-8FB4-AABECCDB0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6FE6667-7412-124D-B7D0-4D68861E5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1841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B253A5-C043-6149-80FD-5111F3785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10B4FA5-FD09-2244-A9E6-A1D1EEE03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53036FC-F43A-5D41-8827-EA970AAC9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E13AD23-9EFF-7741-8E2E-579267DD4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4FD0070-E79B-194B-8211-32AD4FA31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634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8B41FF-CB0D-ED43-AF74-8966F92F9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F639F19-33CA-1347-B55D-3A11A3264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6148703-8F3E-7B4E-BB1B-6530FDA52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D0D2EF6-5207-A048-B732-10C83593F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9272DC1-84B1-9548-A33E-CACFFB63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505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727ACD-0BAC-3E44-BA7F-93E1CA010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8B05EB1-6A01-0247-B447-CA19FC2B3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D54390E-F7BE-D142-AE9B-44DF8B89D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20B41C7-5478-4743-950E-F6786866E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500AE44-4A86-C248-B184-6D12F9CE9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783A869-7905-F247-9B01-F039639A5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2087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CF5A0C-F2A7-7C45-9023-02BA48275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697F51B-620E-9F4B-8FBE-0CA296FF4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9DE5237-A4CD-2D43-9B41-FE24926481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096F664-B772-BE4C-9271-9297866470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238E340-FEC4-6B43-93A5-E0C0D7A84A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C318F4FA-9DE9-D345-A28D-8B271AB62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831FABE0-D29F-D14A-A138-A4E9F038F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445DD995-114A-0548-B0E7-7F03ADAC0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592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D8B41FF-CB0D-ED43-AF74-8966F92F9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F639F19-33CA-1347-B55D-3A11A3264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6148703-8F3E-7B4E-BB1B-6530FDA52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D0D2EF6-5207-A048-B732-10C83593F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9272DC1-84B1-9548-A33E-CACFFB63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9777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4ACA43-5DC7-B84F-AEF9-61F786CE6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95611C66-6AD0-8141-8E2F-D417D8A90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1CAB44F6-6C51-D642-8BA7-0C518B73F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2B99963-9F43-1641-A9DA-B5A6C274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8598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BCED3C9-F4BA-4D42-8632-75DCB261C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1A65D5C-55E6-E447-9906-A99356190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B5D1B10-B2BF-3A4F-940F-692D08B14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4253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428EF8-C1DB-8748-8958-4AB69CFD8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836C354-D850-164E-B175-B2546F72E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AC3CE82-2C44-034D-8014-BC80352616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B2FBE30-6842-A741-B856-BE03E13B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C4AD64C-2C51-4F47-99E6-8E058FE29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39C969A-D646-804D-B145-8044535B0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561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EF6713C-365D-C844-8A9D-B01B9737A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19A0481-334A-6748-8ADC-390487406B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96F5C3B-87F2-8646-AB69-D348C14E5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24EBB00-6149-6B4C-832A-31343781A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C189E83-E738-424F-A144-DADCD1427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FD6CFE9-9D6B-3E4A-BE5A-A90F0285F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7166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8D0462-B75F-904C-9C6D-5A5246975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6C95A5D-4D34-784F-BE95-DD92D91B20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336132F-8D9F-034B-9928-CA5903D68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A7FE58A-0FF2-C24C-9A22-7E6AB7D32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5858118-F0EC-1040-8767-0709C1B2B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4916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D04BFE30-8B9F-8E45-A1CF-336573EB95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6C83C6C-6413-E145-BA04-8EF3C8CCC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B38DD87-D5E8-314F-9C70-4EA65AC1C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09A8DB2-62DB-8E4C-AD15-6E0D6282C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5331293-CDD6-A346-96DF-5BE833279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1296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06046" y="365125"/>
            <a:ext cx="7457299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C83D2B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606046" y="2098757"/>
            <a:ext cx="10515600" cy="374390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542B617F-7D20-1744-A510-4B91E240BF0B}"/>
              </a:ext>
            </a:extLst>
          </p:cNvPr>
          <p:cNvCxnSpPr>
            <a:cxnSpLocks/>
          </p:cNvCxnSpPr>
          <p:nvPr userDrawn="1"/>
        </p:nvCxnSpPr>
        <p:spPr>
          <a:xfrm>
            <a:off x="1431906" y="1472179"/>
            <a:ext cx="9932780" cy="0"/>
          </a:xfrm>
          <a:prstGeom prst="line">
            <a:avLst/>
          </a:prstGeom>
          <a:ln>
            <a:solidFill>
              <a:srgbClr val="CE4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DE747C05-EF0A-304B-865F-B421584B3877}"/>
              </a:ext>
            </a:extLst>
          </p:cNvPr>
          <p:cNvCxnSpPr>
            <a:cxnSpLocks/>
          </p:cNvCxnSpPr>
          <p:nvPr userDrawn="1"/>
        </p:nvCxnSpPr>
        <p:spPr>
          <a:xfrm>
            <a:off x="705532" y="1472179"/>
            <a:ext cx="3011445" cy="0"/>
          </a:xfrm>
          <a:prstGeom prst="line">
            <a:avLst/>
          </a:prstGeom>
          <a:ln w="63500">
            <a:solidFill>
              <a:srgbClr val="CE4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507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6727ACD-0BAC-3E44-BA7F-93E1CA010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8B05EB1-6A01-0247-B447-CA19FC2B3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D54390E-F7BE-D142-AE9B-44DF8B89D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20B41C7-5478-4743-950E-F6786866E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500AE44-4A86-C248-B184-6D12F9CE9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783A869-7905-F247-9B01-F039639A5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321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0CF5A0C-F2A7-7C45-9023-02BA48275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697F51B-620E-9F4B-8FBE-0CA296FF4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9DE5237-A4CD-2D43-9B41-FE24926481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8096F664-B772-BE4C-9271-9297866470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3238E340-FEC4-6B43-93A5-E0C0D7A84A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C318F4FA-9DE9-D345-A28D-8B271AB62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831FABE0-D29F-D14A-A138-A4E9F038F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445DD995-114A-0548-B0E7-7F03ADAC0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536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4ACA43-5DC7-B84F-AEF9-61F786CE6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95611C66-6AD0-8141-8E2F-D417D8A90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1CAB44F6-6C51-D642-8BA7-0C518B73F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72B99963-9F43-1641-A9DA-B5A6C274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112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8BCED3C9-F4BA-4D42-8632-75DCB261C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C1A65D5C-55E6-E447-9906-A99356190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B5D1B10-B2BF-3A4F-940F-692D08B14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956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428EF8-C1DB-8748-8958-4AB69CFD8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836C354-D850-164E-B175-B2546F72E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AC3CE82-2C44-034D-8014-BC80352616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B2FBE30-6842-A741-B856-BE03E13B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C4AD64C-2C51-4F47-99E6-8E058FE29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39C969A-D646-804D-B145-8044535B0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494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EF6713C-365D-C844-8A9D-B01B9737A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E19A0481-334A-6748-8ADC-390487406B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96F5C3B-87F2-8646-AB69-D348C14E5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24EBB00-6149-6B4C-832A-31343781A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C189E83-E738-424F-A144-DADCD1427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FD6CFE9-9D6B-3E4A-BE5A-A90F0285F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451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3B56A49-A6F2-9D48-A108-7E917A271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BD8C1B4-91F5-C247-A727-ECAB7B5E7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8ACD3B7-3592-B246-A67B-765F6F9F13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3508C-5D8A-1846-A921-2D7A0D772F37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32F3C85-4554-F444-BBCA-00EDA73C45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F530ADB-B9E9-4641-9CEC-5159A2304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591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169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3B56A49-A6F2-9D48-A108-7E917A271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BD8C1B4-91F5-C247-A727-ECAB7B5E7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8ACD3B7-3592-B246-A67B-765F6F9F13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32F3C85-4554-F444-BBCA-00EDA73C45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F530ADB-B9E9-4641-9CEC-5159A2304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28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vfedo\Downloads\ВО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812"/>
          <a:stretch/>
        </p:blipFill>
        <p:spPr bwMode="auto">
          <a:xfrm>
            <a:off x="0" y="-1"/>
            <a:ext cx="8483146" cy="5264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CEC7D69-A368-8346-9A20-A921FB3A1CB1}"/>
              </a:ext>
            </a:extLst>
          </p:cNvPr>
          <p:cNvSpPr txBox="1"/>
          <p:nvPr/>
        </p:nvSpPr>
        <p:spPr>
          <a:xfrm>
            <a:off x="8810000" y="0"/>
            <a:ext cx="310490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CE4F3F"/>
                </a:solidFill>
              </a:rPr>
              <a:t>22 июня </a:t>
            </a:r>
          </a:p>
          <a:p>
            <a:r>
              <a:rPr lang="ru-RU" sz="9600" b="1" dirty="0" smtClean="0">
                <a:solidFill>
                  <a:srgbClr val="CE4F3F"/>
                </a:solidFill>
              </a:rPr>
              <a:t>202</a:t>
            </a:r>
            <a:r>
              <a:rPr lang="en-US" sz="9600" b="1" dirty="0" smtClean="0">
                <a:solidFill>
                  <a:srgbClr val="CE4F3F"/>
                </a:solidFill>
              </a:rPr>
              <a:t>3</a:t>
            </a:r>
            <a:endParaRPr lang="ru-RU" sz="9600" b="1" dirty="0">
              <a:solidFill>
                <a:srgbClr val="CE4F3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DC973FE-50BB-114C-B539-FE1E5FFFC7BD}"/>
              </a:ext>
            </a:extLst>
          </p:cNvPr>
          <p:cNvSpPr txBox="1"/>
          <p:nvPr/>
        </p:nvSpPr>
        <p:spPr>
          <a:xfrm>
            <a:off x="207819" y="5382161"/>
            <a:ext cx="64523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CE4F3F"/>
                </a:solidFill>
              </a:rPr>
              <a:t>Мероприятия, проводимые </a:t>
            </a:r>
          </a:p>
          <a:p>
            <a:r>
              <a:rPr lang="ru-RU" sz="4000" b="1" dirty="0">
                <a:solidFill>
                  <a:srgbClr val="CE4F3F"/>
                </a:solidFill>
              </a:rPr>
              <a:t>в День памяти и скорби</a:t>
            </a:r>
            <a:endParaRPr lang="ru-RU" sz="6600" b="1" dirty="0">
              <a:solidFill>
                <a:srgbClr val="CE4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906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046" y="365125"/>
            <a:ext cx="7943043" cy="1325563"/>
          </a:xfrm>
        </p:spPr>
        <p:txBody>
          <a:bodyPr>
            <a:normAutofit/>
          </a:bodyPr>
          <a:lstStyle/>
          <a:p>
            <a:r>
              <a:rPr lang="ru-RU" dirty="0" smtClean="0"/>
              <a:t>ООД «Поисковое движение России»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500" dirty="0" smtClean="0">
                <a:solidFill>
                  <a:srgbClr val="FF0000"/>
                </a:solidFill>
              </a:rPr>
              <a:t>Памятные митинги с возложением цветов</a:t>
            </a:r>
            <a:r>
              <a:rPr lang="ru-RU" sz="1500" dirty="0" smtClean="0"/>
              <a:t>. Торжественно-траурные </a:t>
            </a:r>
            <a:r>
              <a:rPr lang="ru-RU" sz="1500" dirty="0"/>
              <a:t>митинги, посвящённые Дню памяти </a:t>
            </a:r>
            <a:r>
              <a:rPr lang="ru-RU" sz="1500" dirty="0" smtClean="0"/>
              <a:t>и </a:t>
            </a:r>
            <a:r>
              <a:rPr lang="ru-RU" sz="1500" dirty="0"/>
              <a:t>скорби. Поисковики заступят в почётный караул, а также возложат цветы у памятных мест в своих </a:t>
            </a:r>
            <a:r>
              <a:rPr lang="ru-RU" sz="1500" dirty="0" smtClean="0"/>
              <a:t>регионах (84 региона)</a:t>
            </a:r>
          </a:p>
          <a:p>
            <a:r>
              <a:rPr lang="ru-RU" sz="1500" dirty="0" smtClean="0">
                <a:solidFill>
                  <a:srgbClr val="FF0000"/>
                </a:solidFill>
              </a:rPr>
              <a:t>Церемония захоронения бойцов и командиров Красной Армии</a:t>
            </a:r>
            <a:r>
              <a:rPr lang="ru-RU" sz="1500" dirty="0"/>
              <a:t>. Торжественно-траурные церемонии захоронения бойцов </a:t>
            </a:r>
            <a:br>
              <a:rPr lang="ru-RU" sz="1500" dirty="0"/>
            </a:br>
            <a:r>
              <a:rPr lang="ru-RU" sz="1500" dirty="0"/>
              <a:t>и командиров Красной армии, найденных поисковиками в ходе полевых </a:t>
            </a:r>
            <a:r>
              <a:rPr lang="ru-RU" sz="1500" dirty="0" smtClean="0"/>
              <a:t>работ (</a:t>
            </a:r>
            <a:r>
              <a:rPr lang="ru-RU" sz="1500" dirty="0">
                <a:ea typeface="Lato Black" panose="020F0502020204030203" pitchFamily="34" charset="0"/>
                <a:cs typeface="Lato Black" panose="020F0502020204030203" pitchFamily="34" charset="0"/>
              </a:rPr>
              <a:t>Москва, Московская, Калининградская, Тверская области, Республика Ингушетия</a:t>
            </a:r>
            <a:r>
              <a:rPr lang="ru-RU" sz="1500" dirty="0" smtClean="0"/>
              <a:t>)	</a:t>
            </a:r>
          </a:p>
          <a:p>
            <a:r>
              <a:rPr lang="ru-RU" sz="1500" dirty="0" smtClean="0">
                <a:solidFill>
                  <a:srgbClr val="FF0000"/>
                </a:solidFill>
              </a:rPr>
              <a:t>Судьба солдата. Общественная приемная</a:t>
            </a:r>
            <a:r>
              <a:rPr lang="ru-RU" sz="1500" dirty="0">
                <a:solidFill>
                  <a:srgbClr val="FF0000"/>
                </a:solidFill>
              </a:rPr>
              <a:t>. </a:t>
            </a:r>
            <a:r>
              <a:rPr lang="ru-RU" sz="1500" dirty="0"/>
              <a:t>Сбор запросов для организации розыска архивных сведений о советских военнослужащих, </a:t>
            </a:r>
            <a:r>
              <a:rPr lang="ru-RU" sz="1500" dirty="0" smtClean="0"/>
              <a:t>погибших </a:t>
            </a:r>
            <a:r>
              <a:rPr lang="ru-RU" sz="1500" dirty="0"/>
              <a:t>и пропавших без вести в годы Великой Отечественной </a:t>
            </a:r>
            <a:r>
              <a:rPr lang="ru-RU" sz="1500" dirty="0" smtClean="0"/>
              <a:t>войны (18 регионов)</a:t>
            </a:r>
          </a:p>
          <a:p>
            <a:r>
              <a:rPr lang="ru-RU" sz="1500" dirty="0" smtClean="0">
                <a:solidFill>
                  <a:srgbClr val="FF0000"/>
                </a:solidFill>
              </a:rPr>
              <a:t>Выставки поисковиков</a:t>
            </a:r>
            <a:r>
              <a:rPr lang="ru-RU" sz="1500" dirty="0">
                <a:solidFill>
                  <a:srgbClr val="FF0000"/>
                </a:solidFill>
              </a:rPr>
              <a:t>.</a:t>
            </a:r>
            <a:r>
              <a:rPr lang="ru-RU" sz="1500" dirty="0"/>
              <a:t> Передвижная выставка экспонатов, обнаруженных в ходе экспедиций в рамках общероссийской акции «Вахта Памяти</a:t>
            </a:r>
            <a:r>
              <a:rPr lang="ru-RU" sz="1500" dirty="0" smtClean="0"/>
              <a:t>» (23 региона)</a:t>
            </a:r>
            <a:endParaRPr lang="ru-RU" sz="1500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93" y="4947726"/>
            <a:ext cx="3560379" cy="178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465" y="4947726"/>
            <a:ext cx="3560378" cy="178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062" y="4947725"/>
            <a:ext cx="3560379" cy="178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701" y="0"/>
            <a:ext cx="129857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6537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Акция «Огненные картины войны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164" y="1779268"/>
            <a:ext cx="10697260" cy="2598768"/>
          </a:xfrm>
        </p:spPr>
        <p:txBody>
          <a:bodyPr>
            <a:normAutofit/>
          </a:bodyPr>
          <a:lstStyle/>
          <a:p>
            <a:r>
              <a:rPr lang="ru-RU" dirty="0"/>
              <a:t>В России и странах зарубежья </a:t>
            </a:r>
            <a:r>
              <a:rPr lang="en-US" dirty="0" smtClean="0"/>
              <a:t>21 </a:t>
            </a:r>
            <a:r>
              <a:rPr lang="ru-RU" dirty="0" smtClean="0"/>
              <a:t>и 22 июня Волонтёры </a:t>
            </a:r>
            <a:r>
              <a:rPr lang="ru-RU" dirty="0"/>
              <a:t>Победы и партия «Единая Россия» проведут ежегодную Международную акцию «Огненные картины войны». Добровольцы, представители партии «Единая Россия», общественные деятели и жители населенных пунктов почтут память павших и создадут масштабные огненные инсталляции, которые связаны общей темой: «Трагедии и Победы региона (страны) в годы Великой Отечественной войны</a:t>
            </a:r>
            <a:r>
              <a:rPr lang="ru-RU" dirty="0" smtClean="0"/>
              <a:t>».</a:t>
            </a:r>
          </a:p>
          <a:p>
            <a:r>
              <a:rPr lang="ru-RU" dirty="0"/>
              <a:t>География:</a:t>
            </a:r>
          </a:p>
          <a:p>
            <a:r>
              <a:rPr lang="ru-RU" dirty="0"/>
              <a:t>89 субъектов Российской Федерации, зарубежные государства </a:t>
            </a:r>
            <a:br>
              <a:rPr lang="ru-RU" dirty="0"/>
            </a:br>
            <a:r>
              <a:rPr lang="ru-RU" dirty="0"/>
              <a:t>(Международные представительства ВОД «Волонтёры Победы»)</a:t>
            </a:r>
            <a:endParaRPr lang="en-US" dirty="0" smtClean="0"/>
          </a:p>
          <a:p>
            <a:r>
              <a:rPr lang="ru-RU" dirty="0" smtClean="0"/>
              <a:t>Точки </a:t>
            </a:r>
            <a:r>
              <a:rPr lang="ru-RU" dirty="0"/>
              <a:t>проведения акции будут указаны на сайте </a:t>
            </a:r>
            <a:r>
              <a:rPr lang="ru-RU" dirty="0" err="1" smtClean="0"/>
              <a:t>волонтерыпобеды.рф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3665" y="-1"/>
            <a:ext cx="908336" cy="1024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133" y="64037"/>
            <a:ext cx="960531" cy="960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853" y="4538240"/>
            <a:ext cx="2527732" cy="238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46" y="4440959"/>
            <a:ext cx="2725738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308" y="4538240"/>
            <a:ext cx="3037786" cy="228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564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046" y="365125"/>
            <a:ext cx="9044730" cy="1325563"/>
          </a:xfrm>
        </p:spPr>
        <p:txBody>
          <a:bodyPr>
            <a:normAutofit/>
          </a:bodyPr>
          <a:lstStyle/>
          <a:p>
            <a:r>
              <a:rPr lang="ru-RU" dirty="0"/>
              <a:t>Акция «Свеча памяти</a:t>
            </a:r>
            <a:r>
              <a:rPr lang="ru-RU" dirty="0" smtClean="0"/>
              <a:t>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4580" y="1696240"/>
            <a:ext cx="10515600" cy="3743902"/>
          </a:xfrm>
        </p:spPr>
        <p:txBody>
          <a:bodyPr/>
          <a:lstStyle/>
          <a:p>
            <a:r>
              <a:rPr lang="ru-RU" dirty="0"/>
              <a:t>Волонтеры Победы, партия «Единая Россия», представители общественных и патриотических объединений, жители России и зарубежья в 82-ю годовщину со дня начала Великой Отечественной войны зажгут Свечи памяти. В День памяти и скорби добровольцы </a:t>
            </a:r>
            <a:br>
              <a:rPr lang="ru-RU" dirty="0"/>
            </a:br>
            <a:r>
              <a:rPr lang="ru-RU" dirty="0"/>
              <a:t>и все желающие соберутся у памятных мест, воинских мемориалов </a:t>
            </a:r>
            <a:r>
              <a:rPr lang="ru-RU" dirty="0" smtClean="0"/>
              <a:t>и </a:t>
            </a:r>
            <a:r>
              <a:rPr lang="ru-RU" dirty="0"/>
              <a:t>на центральных улицах населенных пунктов, чтобы зажечь Свечи памяти, отдать дань уважения тем, кто погиб в годы войны и сражался с нацизмом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smtClean="0"/>
              <a:t>География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89 </a:t>
            </a:r>
            <a:r>
              <a:rPr lang="ru-RU" dirty="0"/>
              <a:t>субъектов РФ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Международные </a:t>
            </a:r>
            <a:r>
              <a:rPr lang="ru-RU" dirty="0" smtClean="0"/>
              <a:t>представительства Волонтеров </a:t>
            </a:r>
            <a:r>
              <a:rPr lang="ru-RU" dirty="0"/>
              <a:t>Победы</a:t>
            </a:r>
          </a:p>
          <a:p>
            <a:r>
              <a:rPr lang="ru-RU" dirty="0"/>
              <a:t>Центральные точки проведения акции будут указаны на сайте </a:t>
            </a:r>
            <a:r>
              <a:rPr lang="ru-RU" dirty="0" err="1"/>
              <a:t>волонтерыпобеды.рф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261" y="0"/>
            <a:ext cx="971378" cy="971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884" y="0"/>
            <a:ext cx="971377" cy="971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638" y="8790"/>
            <a:ext cx="886362" cy="99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48" y="4579249"/>
            <a:ext cx="3476548" cy="232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493" y="4579249"/>
            <a:ext cx="3561774" cy="2374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448" y="4579248"/>
            <a:ext cx="3618371" cy="2418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6819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046" y="365125"/>
            <a:ext cx="9044730" cy="132556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CE4F3F"/>
                </a:solidFill>
              </a:rPr>
              <a:t>Акция </a:t>
            </a:r>
            <a:r>
              <a:rPr lang="ru-RU" dirty="0" smtClean="0">
                <a:solidFill>
                  <a:srgbClr val="CE4F3F"/>
                </a:solidFill>
              </a:rPr>
              <a:t>«</a:t>
            </a:r>
            <a:r>
              <a:rPr lang="ru-RU" dirty="0">
                <a:solidFill>
                  <a:srgbClr val="CE4F3F"/>
                </a:solidFill>
              </a:rPr>
              <a:t>Путь Победы»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4580" y="1696240"/>
            <a:ext cx="10515600" cy="3743902"/>
          </a:xfrm>
        </p:spPr>
        <p:txBody>
          <a:bodyPr/>
          <a:lstStyle/>
          <a:p>
            <a:r>
              <a:rPr lang="ru-RU" dirty="0"/>
              <a:t>Волонтёры </a:t>
            </a:r>
            <a:r>
              <a:rPr lang="ru-RU" dirty="0" smtClean="0"/>
              <a:t>Победы </a:t>
            </a:r>
            <a:r>
              <a:rPr lang="ru-RU" dirty="0"/>
              <a:t>16 – 22 июня</a:t>
            </a:r>
            <a:r>
              <a:rPr lang="ru-RU" dirty="0" smtClean="0"/>
              <a:t> </a:t>
            </a:r>
            <a:r>
              <a:rPr lang="ru-RU" dirty="0"/>
              <a:t>проведут торжественные церемонии по взятию частиц Вечного огня в городах-героях России. В рамках акции </a:t>
            </a:r>
            <a:r>
              <a:rPr lang="ru-RU" dirty="0" smtClean="0"/>
              <a:t>«</a:t>
            </a:r>
            <a:r>
              <a:rPr lang="ru-RU" dirty="0"/>
              <a:t>Путь Победы» частицы огня доставят к Мамаеву кургану – монументу «Родина-мать зовёт!» в Волгограде. В ночь с 21 на 22 июня, в День памяти и скорби, от этих частиц Волонтеры Победы, представители правительства Волгоградской области, «Единой России» и общественных организаций зажгут масштабную огненную картину в память о тех, кто погиб в годы Великой Отечественной войны. Мероприятия пройдут при поддержке Фонда президентских грантов.</a:t>
            </a:r>
          </a:p>
          <a:p>
            <a:r>
              <a:rPr lang="ru-RU" dirty="0" smtClean="0"/>
              <a:t>География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Москва, Санкт-Петербург, Новороссийск, Тула, Смоленск, Мурманск, Керчь, Севастополь и Волгоград. </a:t>
            </a:r>
            <a:endParaRPr lang="ru-RU" dirty="0" smtClean="0"/>
          </a:p>
          <a:p>
            <a:r>
              <a:rPr lang="ru-RU" dirty="0"/>
              <a:t>Вся информация о проведении акции аккумулируется на специальном сайте подвиг80.рф </a:t>
            </a:r>
            <a:br>
              <a:rPr lang="ru-RU" dirty="0"/>
            </a:br>
            <a:r>
              <a:rPr lang="ru-RU" dirty="0"/>
              <a:t>и </a:t>
            </a:r>
            <a:r>
              <a:rPr lang="ru-RU" dirty="0" err="1"/>
              <a:t>волонтерыпобеды.рф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398" y="34697"/>
            <a:ext cx="971378" cy="971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093" y="4288167"/>
            <a:ext cx="3803857" cy="2535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73" y="4288166"/>
            <a:ext cx="3803857" cy="2535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5" t="14175" r="6685" b="14722"/>
          <a:stretch/>
        </p:blipFill>
        <p:spPr>
          <a:xfrm>
            <a:off x="9796666" y="69395"/>
            <a:ext cx="2295949" cy="90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06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046" y="365125"/>
            <a:ext cx="9044730" cy="1325563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E4F3F"/>
                </a:solidFill>
              </a:rPr>
              <a:t>Онлайн-</a:t>
            </a:r>
            <a:r>
              <a:rPr lang="ru-RU" dirty="0" err="1" smtClean="0">
                <a:solidFill>
                  <a:srgbClr val="CE4F3F"/>
                </a:solidFill>
              </a:rPr>
              <a:t>флешмоб</a:t>
            </a:r>
            <a:r>
              <a:rPr lang="ru-RU" dirty="0" smtClean="0">
                <a:solidFill>
                  <a:srgbClr val="CE4F3F"/>
                </a:solidFill>
              </a:rPr>
              <a:t> «Путь </a:t>
            </a:r>
            <a:r>
              <a:rPr lang="ru-RU" dirty="0">
                <a:solidFill>
                  <a:srgbClr val="CE4F3F"/>
                </a:solidFill>
              </a:rPr>
              <a:t>Победы»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4580" y="1696240"/>
            <a:ext cx="10515600" cy="3743902"/>
          </a:xfrm>
        </p:spPr>
        <p:txBody>
          <a:bodyPr/>
          <a:lstStyle/>
          <a:p>
            <a:r>
              <a:rPr lang="ru-RU" dirty="0"/>
              <a:t>Ко Дню памяти и скорби Волонтёры Победы запустили онлайн-</a:t>
            </a:r>
            <a:r>
              <a:rPr lang="ru-RU" dirty="0" err="1"/>
              <a:t>флешмоб</a:t>
            </a:r>
            <a:r>
              <a:rPr lang="ru-RU" dirty="0"/>
              <a:t> «Путь Победы». В память о тех, кто отдал свою жизнь за освобождение мира от нацизма, кто пролил свою кровь на полях сражений, Волонтёры Победы предлагают зажечь виртуальные Свечи памяти. Чтобы принять участие в онлайн-</a:t>
            </a:r>
            <a:r>
              <a:rPr lang="ru-RU" dirty="0" err="1"/>
              <a:t>флешмобе</a:t>
            </a:r>
            <a:r>
              <a:rPr lang="ru-RU" dirty="0"/>
              <a:t>, необходимо зайти на страницу акции «Путь Победы» на сайте </a:t>
            </a:r>
            <a:r>
              <a:rPr lang="ru-RU" dirty="0" smtClean="0"/>
              <a:t> подвиг80.рф </a:t>
            </a:r>
            <a:r>
              <a:rPr lang="ru-RU" dirty="0"/>
              <a:t>и выполнить несколько шагов. Все подробности размещены на сайте акции. Акция проводится при поддержке </a:t>
            </a:r>
            <a:br>
              <a:rPr lang="ru-RU" dirty="0"/>
            </a:br>
            <a:r>
              <a:rPr lang="ru-RU" dirty="0"/>
              <a:t>Фонда президентских грантов. </a:t>
            </a:r>
            <a:r>
              <a:rPr lang="ru-RU" dirty="0" smtClean="0"/>
              <a:t> Срок проведения - с </a:t>
            </a:r>
            <a:r>
              <a:rPr lang="ru-RU" dirty="0"/>
              <a:t>22 мая по 22 июня 2023 </a:t>
            </a:r>
            <a:r>
              <a:rPr lang="ru-RU" dirty="0" smtClean="0"/>
              <a:t>года.</a:t>
            </a:r>
          </a:p>
          <a:p>
            <a:r>
              <a:rPr lang="ru-RU" dirty="0" smtClean="0"/>
              <a:t>География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89 субъектов Российской Федерации, зарубежные государства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(</a:t>
            </a:r>
            <a:r>
              <a:rPr lang="ru-RU" dirty="0"/>
              <a:t>Международные представительства ВОД «Волонтёры Победы»)</a:t>
            </a:r>
            <a:endParaRPr lang="ru-RU" sz="1050" dirty="0"/>
          </a:p>
          <a:p>
            <a:r>
              <a:rPr lang="ru-RU" dirty="0" smtClean="0"/>
              <a:t>Вся </a:t>
            </a:r>
            <a:r>
              <a:rPr lang="ru-RU" dirty="0"/>
              <a:t>информация о проведении акции аккумулируется на специальном сайте подвиг80.рф </a:t>
            </a:r>
            <a:br>
              <a:rPr lang="ru-RU" dirty="0"/>
            </a:br>
            <a:r>
              <a:rPr lang="ru-RU" dirty="0"/>
              <a:t>и </a:t>
            </a:r>
            <a:r>
              <a:rPr lang="ru-RU" dirty="0" err="1"/>
              <a:t>волонтерыпобеды.рф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398" y="34697"/>
            <a:ext cx="971378" cy="971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5" t="14175" r="6685" b="14722"/>
          <a:stretch/>
        </p:blipFill>
        <p:spPr>
          <a:xfrm>
            <a:off x="9796666" y="69395"/>
            <a:ext cx="2295949" cy="9019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444" y="4268927"/>
            <a:ext cx="3803857" cy="2535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644" y="4268927"/>
            <a:ext cx="3803857" cy="253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9184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1">
            <a:extLst>
              <a:ext uri="{FF2B5EF4-FFF2-40B4-BE49-F238E27FC236}">
                <a16:creationId xmlns:a16="http://schemas.microsoft.com/office/drawing/2014/main" xmlns="" id="{DC09A13F-FE80-EE4B-823D-31F6DE5CC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118" y="543235"/>
            <a:ext cx="7457299" cy="660730"/>
          </a:xfrm>
        </p:spPr>
        <p:txBody>
          <a:bodyPr>
            <a:normAutofit/>
          </a:bodyPr>
          <a:lstStyle/>
          <a:p>
            <a:r>
              <a:rPr lang="ru-RU" spc="300" dirty="0">
                <a:solidFill>
                  <a:srgbClr val="E362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МИНУТА МОЛЧАНИЯ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667" y="4814409"/>
            <a:ext cx="4584483" cy="17979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2"/>
          <a:stretch/>
        </p:blipFill>
        <p:spPr>
          <a:xfrm>
            <a:off x="8140781" y="4810710"/>
            <a:ext cx="903927" cy="17999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D77F956-B2C6-5A4D-9E9C-55C6F74EF9E3}"/>
              </a:ext>
            </a:extLst>
          </p:cNvPr>
          <p:cNvSpPr txBox="1"/>
          <p:nvPr/>
        </p:nvSpPr>
        <p:spPr>
          <a:xfrm>
            <a:off x="815247" y="1845464"/>
            <a:ext cx="106008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E7E6E6">
                    <a:lumMod val="25000"/>
                  </a:srgbClr>
                </a:solidFill>
              </a:rPr>
              <a:t>22 июня 12:15 </a:t>
            </a:r>
            <a:r>
              <a:rPr lang="ru-RU" sz="1500" dirty="0" smtClean="0">
                <a:solidFill>
                  <a:srgbClr val="E7E6E6">
                    <a:lumMod val="25000"/>
                  </a:srgbClr>
                </a:solidFill>
              </a:rPr>
              <a:t>состоится </a:t>
            </a:r>
            <a:r>
              <a:rPr lang="ru-RU" sz="1500" dirty="0">
                <a:solidFill>
                  <a:srgbClr val="E7E6E6">
                    <a:lumMod val="25000"/>
                  </a:srgbClr>
                </a:solidFill>
              </a:rPr>
              <a:t>Всероссийская минута молчания. Вся страна </a:t>
            </a:r>
            <a:r>
              <a:rPr lang="ru-RU" sz="1500" dirty="0" smtClean="0">
                <a:solidFill>
                  <a:srgbClr val="E7E6E6">
                    <a:lumMod val="25000"/>
                  </a:srgbClr>
                </a:solidFill>
              </a:rPr>
              <a:t>затихнет, </a:t>
            </a:r>
            <a:r>
              <a:rPr lang="ru-RU" sz="1500" dirty="0">
                <a:solidFill>
                  <a:srgbClr val="E7E6E6">
                    <a:lumMod val="25000"/>
                  </a:srgbClr>
                </a:solidFill>
              </a:rPr>
              <a:t>чтобы вспомнить тех, кто не вернулся домой с полей </a:t>
            </a:r>
            <a:r>
              <a:rPr lang="ru-RU" sz="1500" dirty="0" smtClean="0">
                <a:solidFill>
                  <a:srgbClr val="E7E6E6">
                    <a:lumMod val="25000"/>
                  </a:srgbClr>
                </a:solidFill>
              </a:rPr>
              <a:t>сражений </a:t>
            </a:r>
            <a:r>
              <a:rPr lang="ru-RU" sz="1500" dirty="0">
                <a:solidFill>
                  <a:srgbClr val="E7E6E6">
                    <a:lumMod val="25000"/>
                  </a:srgbClr>
                </a:solidFill>
              </a:rPr>
              <a:t>Великой Отечественной войны. </a:t>
            </a:r>
            <a:endParaRPr lang="ru-RU" sz="1500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72E3C87-55DA-CD43-A7B7-2E4870DB36BD}"/>
              </a:ext>
            </a:extLst>
          </p:cNvPr>
          <p:cNvSpPr/>
          <p:nvPr/>
        </p:nvSpPr>
        <p:spPr>
          <a:xfrm>
            <a:off x="6115695" y="3116531"/>
            <a:ext cx="599674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rgbClr val="E7E6E6">
                    <a:lumMod val="25000"/>
                  </a:srgbClr>
                </a:solidFill>
              </a:rPr>
              <a:t>На сайте </a:t>
            </a:r>
            <a:r>
              <a:rPr lang="ru-RU" sz="1500" b="1" dirty="0" err="1">
                <a:solidFill>
                  <a:srgbClr val="CE4F3F"/>
                </a:solidFill>
              </a:rPr>
              <a:t>деньпамяти.рф</a:t>
            </a:r>
            <a:r>
              <a:rPr lang="ru-RU" sz="1500" b="1" dirty="0">
                <a:solidFill>
                  <a:srgbClr val="CE4F3F"/>
                </a:solidFill>
              </a:rPr>
              <a:t> </a:t>
            </a:r>
            <a:r>
              <a:rPr lang="ru-RU" sz="1500" dirty="0" smtClean="0">
                <a:solidFill>
                  <a:srgbClr val="E7E6E6">
                    <a:lumMod val="25000"/>
                  </a:srgbClr>
                </a:solidFill>
              </a:rPr>
              <a:t>будет реализована </a:t>
            </a:r>
            <a:r>
              <a:rPr lang="ru-RU" sz="1500" dirty="0">
                <a:solidFill>
                  <a:srgbClr val="E7E6E6">
                    <a:lumMod val="25000"/>
                  </a:srgbClr>
                </a:solidFill>
              </a:rPr>
              <a:t>минута молчания.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C52E2789-CEFB-DF42-997C-131A005FC817}"/>
              </a:ext>
            </a:extLst>
          </p:cNvPr>
          <p:cNvSpPr/>
          <p:nvPr/>
        </p:nvSpPr>
        <p:spPr>
          <a:xfrm>
            <a:off x="815248" y="3116531"/>
            <a:ext cx="500366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prstClr val="black"/>
                </a:solidFill>
              </a:rPr>
              <a:t>Во многих городах </a:t>
            </a:r>
            <a:r>
              <a:rPr lang="ru-RU" sz="1500" dirty="0" smtClean="0">
                <a:solidFill>
                  <a:prstClr val="black"/>
                </a:solidFill>
              </a:rPr>
              <a:t>при </a:t>
            </a:r>
            <a:r>
              <a:rPr lang="ru-RU" sz="1500" dirty="0">
                <a:solidFill>
                  <a:prstClr val="black"/>
                </a:solidFill>
              </a:rPr>
              <a:t>проведении минуты молчания </a:t>
            </a:r>
            <a:r>
              <a:rPr lang="ru-RU" sz="1500" dirty="0" smtClean="0">
                <a:solidFill>
                  <a:prstClr val="black"/>
                </a:solidFill>
              </a:rPr>
              <a:t/>
            </a:r>
            <a:br>
              <a:rPr lang="ru-RU" sz="1500" dirty="0" smtClean="0">
                <a:solidFill>
                  <a:prstClr val="black"/>
                </a:solidFill>
              </a:rPr>
            </a:br>
            <a:r>
              <a:rPr lang="ru-RU" sz="1500" dirty="0" smtClean="0">
                <a:solidFill>
                  <a:prstClr val="black"/>
                </a:solidFill>
              </a:rPr>
              <a:t>будет использована </a:t>
            </a:r>
            <a:r>
              <a:rPr lang="ru-RU" sz="1500" dirty="0">
                <a:solidFill>
                  <a:prstClr val="black"/>
                </a:solidFill>
              </a:rPr>
              <a:t>система городского оповещения.</a:t>
            </a:r>
          </a:p>
        </p:txBody>
      </p:sp>
    </p:spTree>
    <p:extLst>
      <p:ext uri="{BB962C8B-B14F-4D97-AF65-F5344CB8AC3E}">
        <p14:creationId xmlns:p14="http://schemas.microsoft.com/office/powerpoint/2010/main" val="2872797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Акция «За Родину»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6324" y="1815259"/>
            <a:ext cx="10862513" cy="2174853"/>
          </a:xfrm>
        </p:spPr>
        <p:txBody>
          <a:bodyPr/>
          <a:lstStyle/>
          <a:p>
            <a:r>
              <a:rPr lang="ru-RU" sz="1600" dirty="0">
                <a:cs typeface="Arial" panose="020B0604020202020204" pitchFamily="34" charset="0"/>
              </a:rPr>
              <a:t>Ко Дню памяти и скорби </a:t>
            </a:r>
            <a:r>
              <a:rPr lang="ru-RU" sz="1600" dirty="0" err="1">
                <a:cs typeface="Arial" panose="020B0604020202020204" pitchFamily="34" charset="0"/>
              </a:rPr>
              <a:t>реконструкторы</a:t>
            </a:r>
            <a:r>
              <a:rPr lang="ru-RU" sz="1600" dirty="0">
                <a:cs typeface="Arial" panose="020B0604020202020204" pitchFamily="34" charset="0"/>
              </a:rPr>
              <a:t> из разных регионов страны проведут патриотические мероприятия: интерактивные площадки, выставки военной техники и снаряжения участников Великой Отечественной войны, караулы, возложения цветов к памятным местам.</a:t>
            </a:r>
          </a:p>
          <a:p>
            <a:r>
              <a:rPr lang="ru-RU" sz="1600" dirty="0">
                <a:cs typeface="Arial" panose="020B0604020202020204" pitchFamily="34" charset="0"/>
              </a:rPr>
              <a:t>Памятная акция несет воспитательный и просветительский эффект, направлена на трансляцию истории нашего государства и наглядной пропаганде подвигов героев Отечества. Представители ООД РОСРЕКОН, одетые в форму солдат Великой Отечественной войны организуют военно-исторические площадки и караулы для привлечения внимания молодого поколения к подвигу предков.</a:t>
            </a:r>
          </a:p>
          <a:p>
            <a:r>
              <a:rPr lang="ru-RU" sz="1600" dirty="0"/>
              <a:t>Вся информация о проведении </a:t>
            </a:r>
            <a:r>
              <a:rPr lang="ru-RU" sz="1600" dirty="0" smtClean="0"/>
              <a:t>акции: 8 </a:t>
            </a:r>
            <a:r>
              <a:rPr lang="ru-RU" sz="1600" dirty="0"/>
              <a:t>(909) 923-41-99 Михаил </a:t>
            </a:r>
            <a:r>
              <a:rPr lang="ru-RU" sz="1600" dirty="0" err="1"/>
              <a:t>Шмаевич</a:t>
            </a:r>
            <a:r>
              <a:rPr lang="ru-RU" sz="1600" dirty="0"/>
              <a:t> </a:t>
            </a:r>
            <a:r>
              <a:rPr lang="ru-RU" sz="1600" dirty="0" smtClean="0"/>
              <a:t>исполнительный директор </a:t>
            </a:r>
            <a:r>
              <a:rPr lang="ru-RU" sz="1600" dirty="0"/>
              <a:t>ООД </a:t>
            </a:r>
            <a:r>
              <a:rPr lang="ru-RU" sz="1600" dirty="0" smtClean="0"/>
              <a:t>«</a:t>
            </a:r>
            <a:r>
              <a:rPr lang="ru-RU" sz="1600" dirty="0" err="1" smtClean="0"/>
              <a:t>Росрекон</a:t>
            </a:r>
            <a:r>
              <a:rPr lang="ru-RU" sz="1600" dirty="0" smtClean="0"/>
              <a:t>»</a:t>
            </a:r>
            <a:endParaRPr lang="ru-RU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12" y="4424087"/>
            <a:ext cx="3334133" cy="2226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882" y="4452898"/>
            <a:ext cx="3285398" cy="2197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499" y="4484183"/>
            <a:ext cx="3305060" cy="21963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350" y="0"/>
            <a:ext cx="139065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5803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Концерт-акция «Ночь без войны»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6323" y="1760275"/>
            <a:ext cx="11042331" cy="2174853"/>
          </a:xfrm>
        </p:spPr>
        <p:txBody>
          <a:bodyPr>
            <a:normAutofit/>
          </a:bodyPr>
          <a:lstStyle/>
          <a:p>
            <a:r>
              <a:rPr lang="ru-RU" sz="1600" dirty="0" smtClean="0">
                <a:cs typeface="Arial" panose="020B0604020202020204" pitchFamily="34" charset="0"/>
              </a:rPr>
              <a:t>В ночь с 21 на 22 июня у подножья Ржевского мемориала Советскому солдату Бессмертный полк России и Союз десантников России проведут традиционный концерт-акцию «Ночь без войны», в котором выступят ведущие поэты и авторы-исполнители страны. </a:t>
            </a:r>
          </a:p>
          <a:p>
            <a:r>
              <a:rPr lang="ru-RU" sz="1600" dirty="0" smtClean="0">
                <a:cs typeface="Arial" panose="020B0604020202020204" pitchFamily="34" charset="0"/>
              </a:rPr>
              <a:t>В 4 утра концерт прервется звуками бомбежки, артобстрела, ревом танков. Прозвучит голос Левитана, и все вместе споют «Вставай, страна огромная!».</a:t>
            </a:r>
          </a:p>
          <a:p>
            <a:r>
              <a:rPr lang="ru-RU" sz="1600" dirty="0" smtClean="0">
                <a:cs typeface="Arial" panose="020B0604020202020204" pitchFamily="34" charset="0"/>
              </a:rPr>
              <a:t>В </a:t>
            </a:r>
            <a:r>
              <a:rPr lang="ru-RU" sz="1600" dirty="0" err="1" smtClean="0">
                <a:cs typeface="Arial" panose="020B0604020202020204" pitchFamily="34" charset="0"/>
              </a:rPr>
              <a:t>соцсетях</a:t>
            </a:r>
            <a:r>
              <a:rPr lang="ru-RU" sz="1600" dirty="0" smtClean="0">
                <a:cs typeface="Arial" panose="020B0604020202020204" pitchFamily="34" charset="0"/>
              </a:rPr>
              <a:t> движения Бессмертный полк России будет </a:t>
            </a:r>
            <a:r>
              <a:rPr lang="ru-RU" sz="1600" dirty="0">
                <a:cs typeface="Arial" panose="020B0604020202020204" pitchFamily="34" charset="0"/>
              </a:rPr>
              <a:t>презентован ролик, где активисты </a:t>
            </a:r>
            <a:r>
              <a:rPr lang="ru-RU" sz="1600" dirty="0" smtClean="0">
                <a:cs typeface="Arial" panose="020B0604020202020204" pitchFamily="34" charset="0"/>
              </a:rPr>
              <a:t>движения </a:t>
            </a:r>
            <a:r>
              <a:rPr lang="ru-RU" sz="1600" dirty="0">
                <a:cs typeface="Arial" panose="020B0604020202020204" pitchFamily="34" charset="0"/>
              </a:rPr>
              <a:t>из разных регионов под руководством солиста крупнейших отечественных и зарубежных музыкальных коллективов, «голоса Бессмертного полка России» Михаила Гаврилова исполняют песню «Поклонимся великим тем годам».</a:t>
            </a:r>
          </a:p>
          <a:p>
            <a:endParaRPr lang="ru-RU" dirty="0">
              <a:cs typeface="Arial" panose="020B0604020202020204" pitchFamily="34" charset="0"/>
            </a:endParaRPr>
          </a:p>
        </p:txBody>
      </p:sp>
      <p:pic>
        <p:nvPicPr>
          <p:cNvPr id="8" name="Slide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25" b="12828" l="62844" r="71427"/>
                    </a14:imgEffect>
                  </a14:imgLayer>
                </a14:imgProps>
              </a:ext>
            </a:extLst>
          </a:blip>
          <a:srcRect l="61771" r="27500" b="85747"/>
          <a:stretch/>
        </p:blipFill>
        <p:spPr>
          <a:xfrm>
            <a:off x="10149758" y="-227141"/>
            <a:ext cx="2029688" cy="15166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370" y="137429"/>
            <a:ext cx="1204027" cy="11521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514" y="4269557"/>
            <a:ext cx="4217309" cy="2372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https://polkrf.ru/storage/news/attaches/5662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63"/>
          <a:stretch/>
        </p:blipFill>
        <p:spPr bwMode="auto">
          <a:xfrm>
            <a:off x="1130587" y="4269556"/>
            <a:ext cx="3965119" cy="2372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750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046" y="365125"/>
            <a:ext cx="9154899" cy="1325563"/>
          </a:xfrm>
        </p:spPr>
        <p:txBody>
          <a:bodyPr>
            <a:normAutofit/>
          </a:bodyPr>
          <a:lstStyle/>
          <a:p>
            <a:r>
              <a:rPr lang="ru-RU" dirty="0"/>
              <a:t>Мероприятия и акции </a:t>
            </a:r>
            <a:r>
              <a:rPr lang="ru-RU" dirty="0" smtClean="0"/>
              <a:t>ВВПОД «ЮНАРМИЯ»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6046" y="2098756"/>
            <a:ext cx="10515600" cy="4357127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Всероссийская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юнармейская акция «Память поколений» 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Юнармейцам </a:t>
            </a:r>
            <a:r>
              <a:rPr lang="ru-RU" dirty="0"/>
              <a:t>предлагается провести исследовательскую работу, направленную на восстановление и систематизацию биографии (в том числе и боевого пути) своих родственников или земляков – участников Великой Отечественной войны, тех с чьими портретами юнармейцы принимали участие (или хотят принять участие) в народном шествии «Бессмертный полк».</a:t>
            </a:r>
          </a:p>
          <a:p>
            <a:endParaRPr lang="ru-RU" dirty="0"/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Всероссийская акция «Пост № 1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»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В </a:t>
            </a:r>
            <a:r>
              <a:rPr lang="ru-RU" dirty="0"/>
              <a:t>рамках патриотической акции юнармейцы возлагают венки к мемориалам воинской славы и заступают в Почетный караул. Тем самым, отдают дань памяти павшим, совершившим ратные и трудовые подвиги в годы Великой Отечественной войны.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093" y="0"/>
            <a:ext cx="2563907" cy="1222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83110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1483</TotalTime>
  <Words>709</Words>
  <Application>Microsoft Office PowerPoint</Application>
  <PresentationFormat>Произвольный</PresentationFormat>
  <Paragraphs>53</Paragraphs>
  <Slides>10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Тема Office</vt:lpstr>
      <vt:lpstr>3_Тема Office</vt:lpstr>
      <vt:lpstr>2_Тема Office</vt:lpstr>
      <vt:lpstr>Презентация PowerPoint</vt:lpstr>
      <vt:lpstr>Акция «Огненные картины войны»</vt:lpstr>
      <vt:lpstr>Акция «Свеча памяти» </vt:lpstr>
      <vt:lpstr>Акция «Путь Победы» </vt:lpstr>
      <vt:lpstr>Онлайн-флешмоб «Путь Победы» </vt:lpstr>
      <vt:lpstr>МИНУТА МОЛЧАНИЯ</vt:lpstr>
      <vt:lpstr>Акция «За Родину»</vt:lpstr>
      <vt:lpstr>Концерт-акция «Ночь без войны»</vt:lpstr>
      <vt:lpstr>Мероприятия и акции ВВПОД «ЮНАРМИЯ»</vt:lpstr>
      <vt:lpstr>ООД «Поисковое движение России»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Федорушкин</cp:lastModifiedBy>
  <cp:revision>91</cp:revision>
  <cp:lastPrinted>2022-06-03T08:17:18Z</cp:lastPrinted>
  <dcterms:created xsi:type="dcterms:W3CDTF">2020-06-23T00:38:27Z</dcterms:created>
  <dcterms:modified xsi:type="dcterms:W3CDTF">2023-06-08T14:56:43Z</dcterms:modified>
</cp:coreProperties>
</file>